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89" r:id="rId3"/>
    <p:sldId id="290" r:id="rId4"/>
    <p:sldId id="291" r:id="rId5"/>
    <p:sldId id="292" r:id="rId6"/>
    <p:sldId id="258" r:id="rId7"/>
    <p:sldId id="294" r:id="rId8"/>
    <p:sldId id="295" r:id="rId9"/>
    <p:sldId id="296" r:id="rId10"/>
    <p:sldId id="297" r:id="rId11"/>
    <p:sldId id="298" r:id="rId12"/>
    <p:sldId id="306" r:id="rId13"/>
    <p:sldId id="307" r:id="rId14"/>
    <p:sldId id="308" r:id="rId15"/>
    <p:sldId id="309" r:id="rId16"/>
    <p:sldId id="310" r:id="rId17"/>
    <p:sldId id="299" r:id="rId18"/>
    <p:sldId id="305" r:id="rId19"/>
  </p:sldIdLst>
  <p:sldSz cx="14630400" cy="8229600"/>
  <p:notesSz cx="8229600" cy="14630400"/>
  <p:embeddedFontLst>
    <p:embeddedFont>
      <p:font typeface="Arial Black" panose="020B0604020202020204" pitchFamily="34" charset="0"/>
      <p:bold r:id="rId21"/>
    </p:embeddedFont>
    <p:embeddedFont>
      <p:font typeface="Arial Black" panose="020B0604020202020204" pitchFamily="34" charset="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4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26D8BF-FF88-2B2E-F856-D6734ABF3958}" v="48" dt="2025-11-19T02:30:07.4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1"/>
    <p:restoredTop sz="81743"/>
  </p:normalViewPr>
  <p:slideViewPr>
    <p:cSldViewPr snapToGrid="0" snapToObjects="1">
      <p:cViewPr varScale="1">
        <p:scale>
          <a:sx n="85" d="100"/>
          <a:sy n="85" d="100"/>
        </p:scale>
        <p:origin x="1144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4008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4121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C64FB0-B4FB-05F5-5F8E-7688488E0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898D28-CE4E-E0AE-F474-400EF677D2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5E46B4-5C5C-DC39-064A-A3BF83DEA0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94492-EBC8-E5FE-6F0D-D69CB70844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9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8904D-63F3-543B-40B3-20F2A40753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E47CB5-403A-D1DB-4F5B-4C2EE3F612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122A10-A66F-683F-CEBB-0513D89204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Another Real World Analogy: Instagram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F5B5CA-D3BB-FCDE-1BF6-F8C3154D59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668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B2F89-EEEA-6299-E6C6-910D6D076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6478B9-174E-B6C9-7DE5-EBF1C8C839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401FF2-9D24-9E43-301C-CB501F0AE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29178D-70D4-0792-91DC-082AC22EA9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23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3BE4E-88D7-791B-2B35-316688FF6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A39840-ABE6-CFCF-1EA1-C544461BC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E3FE7A-EFCE-F4CC-BD7E-B87753BB4E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32520A-FE40-66A1-6903-0871191EE9E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67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37EBE-7B26-A011-00EA-31A59CC3A8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C60EC4-9DA6-E440-8DCB-A92234178A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7B42D5-8BDD-6F6D-3E0D-F2E6489BEA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94BAB2-68B4-4F22-A8E2-147DB87DB5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807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250D-4667-336A-C869-F4A7837D20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B23883-52F0-D059-FE60-23C3356C2F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2C78C77-3D7B-3A02-D8B1-41F1642EB6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E2F70-5063-AA54-1EF5-879BF53F60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1241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6972E-82AE-DA43-F32E-38D3BF728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C54D80-55E1-822C-FFAB-831EB50A9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89FED0-F5D9-733E-A490-F5D755E60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91852-5EB4-9D7F-B9EE-716EAF718E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30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6684CB-E239-7FAE-D40A-AB11F1638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A5B64E9-2D91-321B-09DE-0AF6784D08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CC8A7D-D7A7-23AA-DDB4-5FC92CF297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What PCA is Principal Component Analysis</a:t>
            </a:r>
          </a:p>
          <a:p>
            <a:r>
              <a:rPr lang="en-US" dirty="0"/>
              <a:t>PCA is a </a:t>
            </a:r>
            <a:r>
              <a:rPr lang="en-US" b="1" dirty="0"/>
              <a:t>dimensionality reduction technique</a:t>
            </a:r>
            <a:r>
              <a:rPr lang="en-US" dirty="0"/>
              <a:t> in machine learning.</a:t>
            </a:r>
          </a:p>
          <a:p>
            <a:r>
              <a:rPr lang="en-US" dirty="0"/>
              <a:t>It </a:t>
            </a:r>
            <a:r>
              <a:rPr lang="en-US" b="1" dirty="0"/>
              <a:t>reduces many features</a:t>
            </a:r>
            <a:r>
              <a:rPr lang="en-US" dirty="0"/>
              <a:t> (variables) into a smaller number while </a:t>
            </a:r>
            <a:r>
              <a:rPr lang="en-US" b="1" dirty="0"/>
              <a:t>keeping most of the important information</a:t>
            </a:r>
            <a:r>
              <a:rPr lang="en-US" dirty="0"/>
              <a:t>.</a:t>
            </a:r>
          </a:p>
          <a:p>
            <a:r>
              <a:rPr lang="en-US" dirty="0"/>
              <a:t>Think of it as </a:t>
            </a:r>
            <a:r>
              <a:rPr lang="en-US" b="1" dirty="0"/>
              <a:t>compressing data without losing the main patterns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b="1" dirty="0"/>
              <a:t>Why we use PCA</a:t>
            </a:r>
          </a:p>
          <a:p>
            <a:r>
              <a:rPr lang="en-US" b="1" dirty="0"/>
              <a:t>Visualize high-dimensional data</a:t>
            </a:r>
            <a:endParaRPr lang="en-US" dirty="0"/>
          </a:p>
          <a:p>
            <a:pPr lvl="1"/>
            <a:r>
              <a:rPr lang="en-US" dirty="0"/>
              <a:t>Example: You have 100 features per student (grades, attendance, quizzes, etc.). PCA can reduce it to 2 or 3 features so you can </a:t>
            </a:r>
            <a:r>
              <a:rPr lang="en-US" b="1" dirty="0"/>
              <a:t>plot it on a graph</a:t>
            </a:r>
            <a:r>
              <a:rPr lang="en-US" dirty="0"/>
              <a:t>.</a:t>
            </a:r>
          </a:p>
          <a:p>
            <a:r>
              <a:rPr lang="en-US" b="1" dirty="0"/>
              <a:t>Remove redundancy / correlations</a:t>
            </a:r>
            <a:endParaRPr lang="en-US" dirty="0"/>
          </a:p>
          <a:p>
            <a:pPr lvl="1"/>
            <a:r>
              <a:rPr lang="en-US" dirty="0"/>
              <a:t>If some features are highly correlated, PCA combines them into a </a:t>
            </a:r>
            <a:r>
              <a:rPr lang="en-US" b="1" dirty="0"/>
              <a:t>principal component</a:t>
            </a:r>
            <a:r>
              <a:rPr lang="en-US" dirty="0"/>
              <a:t>.</a:t>
            </a:r>
          </a:p>
          <a:p>
            <a:r>
              <a:rPr lang="en-US" b="1" dirty="0"/>
              <a:t>Speed up ML models</a:t>
            </a:r>
            <a:endParaRPr lang="en-US" dirty="0"/>
          </a:p>
          <a:p>
            <a:pPr lvl="1"/>
            <a:r>
              <a:rPr lang="en-US" dirty="0"/>
              <a:t>Fewer features → faster computation → less noise.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233EC-8BD4-FE6F-B0EB-7428EAE357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64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4C6AB-C306-C427-EFA4-F1985CC8B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F00C9E-4183-BDF7-1ECC-263F75283C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478148-A090-6EC2-6DDC-E1982C73B9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6532A-C549-A0AD-E895-5B59808127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94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A46D5-BB1D-2296-FEDD-2180C1405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955236-F5E1-81E8-D8F1-7C39F03434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8BF453-9CAD-670B-5F48-2C61A4C3E4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284E7-930B-5C8E-6F90-C523A9B1BB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934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B4010-9ED4-993B-94DF-7B0C1B20C6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1DF417-72BE-E44A-4D2A-70A81BE0A9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9AF655-BAB4-035C-2F3E-019F8805E1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5CF6D2-234C-189C-3D8D-08A6B8E062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08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32ACE-CE0B-7447-6F79-E11175084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D5500B-698C-E0EF-D2E9-84BB5E2840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DDCA67B-3436-503C-585C-049335A85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6E383-E7B9-5656-660E-323B241707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16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934B79-4EE1-1922-3BC0-98CCA5169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657DC8-7F9F-2E2B-A490-3631EA3623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18EF7A-FE13-07FF-0572-593103328D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547C7-F349-F46B-3DEA-1EEDE3068D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8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59B2F2-DD92-9277-0B36-75DEB98F0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C21775-9EDA-0B2D-A344-88804A2990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654869-D0E7-480B-66A1-6CC4C64FD0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EF06BC-8238-F915-53C0-1A1186D8B3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4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EB196-AF08-4B48-A4E8-B713C349E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606A18-79C2-6C87-4D2C-CD51184F5D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308741-D690-CEC4-A376-AC654591D1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B81F4-BA82-FADF-701F-A723FB321E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13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7F4A0-7ED6-0E51-993F-16EA6398A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5B42CD-522A-9AC1-F64B-B221EE4FB6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803125-A794-AA6A-8F53-7D2A15ED6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5916CA-2E35-FFBA-C351-10AFB86E1E1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11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AFE256-A78C-2447-D33F-EDCF7E60EFA5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375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D95F44-0477-EF9A-8A73-AF258A4BCF27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728F58-FC65-3B07-D2FB-F998BBD73FBB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5CD912-B828-1B34-B018-C077AB9EDB90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D93AED-CD5B-528B-57AB-10D3E9AB3F86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2285A3-E727-0612-79F4-A30E4DC053FC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5D6A8A-857D-9822-F7D1-87BB9B08C78E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4EADA0-01C8-2EA0-0EEF-7F57A5032E81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EBB4FF-AB05-69B1-3F02-3BB8A340AD32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F48D20-54EF-D8E5-D06E-060BF4A8BAC4}"/>
              </a:ext>
            </a:extLst>
          </p:cNvPr>
          <p:cNvSpPr txBox="1"/>
          <p:nvPr userDrawn="1"/>
        </p:nvSpPr>
        <p:spPr>
          <a:xfrm>
            <a:off x="126472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ijitra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28689A0-6085-8FF3-2F73-21EDF06BAE63}"/>
              </a:ext>
            </a:extLst>
          </p:cNvPr>
          <p:cNvSpPr/>
          <p:nvPr/>
        </p:nvSpPr>
        <p:spPr>
          <a:xfrm>
            <a:off x="0" y="5136204"/>
            <a:ext cx="14630400" cy="30933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44772" cy="81671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3926" y="1908699"/>
            <a:ext cx="8071858" cy="18477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Machine Learning: An Introduction</a:t>
            </a:r>
            <a:endParaRPr lang="en-US" sz="385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72B75FB-08E6-B2B3-8ADF-C95DEA21BC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0027882"/>
              </p:ext>
            </p:extLst>
          </p:nvPr>
        </p:nvGraphicFramePr>
        <p:xfrm>
          <a:off x="8210146" y="5265137"/>
          <a:ext cx="5444772" cy="2505745"/>
        </p:xfrm>
        <a:graphic>
          <a:graphicData uri="http://schemas.openxmlformats.org/drawingml/2006/table">
            <a:tbl>
              <a:tblPr/>
              <a:tblGrid>
                <a:gridCol w="5444772">
                  <a:extLst>
                    <a:ext uri="{9D8B030D-6E8A-4147-A177-3AD203B41FA5}">
                      <a16:colId xmlns:a16="http://schemas.microsoft.com/office/drawing/2014/main" val="2208487743"/>
                    </a:ext>
                  </a:extLst>
                </a:gridCol>
              </a:tblGrid>
              <a:tr h="694660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47377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base">
                        <a:buNone/>
                      </a:pPr>
                      <a:r>
                        <a:rPr lang="en-US" b="1" dirty="0">
                          <a:solidFill>
                            <a:srgbClr val="364862"/>
                          </a:solidFill>
                          <a:effectLst/>
                          <a:latin typeface="Arial Black" panose="020B0604020202020204" pitchFamily="34" charset="0"/>
                        </a:rPr>
                        <a:t>Prasanna Ranjith Christodoss</a:t>
                      </a:r>
                      <a:endParaRPr lang="en-US" dirty="0">
                        <a:solidFill>
                          <a:srgbClr val="364862"/>
                        </a:solidFill>
                        <a:effectLst/>
                        <a:latin typeface="Arial Black" panose="020B06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5306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 i="1" dirty="0">
                          <a:solidFill>
                            <a:srgbClr val="424242"/>
                          </a:solidFill>
                          <a:effectLst/>
                          <a:latin typeface="Arial" panose="020B0604020202020204" pitchFamily="34" charset="0"/>
                        </a:rPr>
                        <a:t>Associate Professor of Computer Science</a:t>
                      </a:r>
                      <a:endParaRPr lang="en-US" dirty="0">
                        <a:solidFill>
                          <a:srgbClr val="42424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9936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 dirty="0">
                          <a:solidFill>
                            <a:srgbClr val="424242"/>
                          </a:solidFill>
                          <a:effectLst/>
                          <a:latin typeface="Arial" panose="020B0604020202020204" pitchFamily="34" charset="0"/>
                        </a:rPr>
                        <a:t>Department of Computing, Mathematics &amp; Physics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88948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 dirty="0">
                          <a:solidFill>
                            <a:srgbClr val="424242"/>
                          </a:solidFill>
                          <a:effectLst/>
                          <a:latin typeface="Arial" panose="020B0604020202020204" pitchFamily="34" charset="0"/>
                        </a:rPr>
                        <a:t>Messiah University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592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>
                          <a:solidFill>
                            <a:srgbClr val="424242"/>
                          </a:solidFill>
                          <a:effectLst/>
                          <a:latin typeface="Arial" panose="020B0604020202020204" pitchFamily="34" charset="0"/>
                        </a:rPr>
                        <a:t>Mechanicsburg, PA 17055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3579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 b="1">
                          <a:solidFill>
                            <a:srgbClr val="364862"/>
                          </a:solidFill>
                          <a:effectLst/>
                          <a:latin typeface="arial black" panose="020B0604020202020204" pitchFamily="34" charset="0"/>
                        </a:rPr>
                        <a:t>T</a:t>
                      </a:r>
                      <a:r>
                        <a:rPr lang="en-US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 717-796-1800 |</a:t>
                      </a:r>
                      <a:r>
                        <a:rPr lang="en-US" b="1">
                          <a:solidFill>
                            <a:srgbClr val="364862"/>
                          </a:solidFill>
                          <a:effectLst/>
                          <a:latin typeface="arial black" panose="020B0604020202020204" pitchFamily="34" charset="0"/>
                        </a:rPr>
                        <a:t> Ext </a:t>
                      </a:r>
                      <a:r>
                        <a:rPr lang="en-US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2739</a:t>
                      </a:r>
                      <a:endParaRPr lang="en-US">
                        <a:solidFill>
                          <a:srgbClr val="364862"/>
                        </a:solidFill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8704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975"/>
                        </a:lnSpc>
                        <a:buNone/>
                      </a:pPr>
                      <a:r>
                        <a:rPr lang="en-US" b="1" dirty="0">
                          <a:solidFill>
                            <a:srgbClr val="364862"/>
                          </a:solidFill>
                          <a:effectLst/>
                          <a:latin typeface="arial black" panose="020B0604020202020204" pitchFamily="34" charset="0"/>
                        </a:rPr>
                        <a:t>E</a:t>
                      </a:r>
                      <a:r>
                        <a:rPr lang="en-US" dirty="0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r>
                        <a:rPr lang="en-US" dirty="0" err="1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prchristodoss@messiah.edu</a:t>
                      </a:r>
                      <a:r>
                        <a:rPr lang="en-US" b="1" dirty="0">
                          <a:solidFill>
                            <a:srgbClr val="364862"/>
                          </a:solidFill>
                          <a:effectLst/>
                          <a:latin typeface="arial black" panose="020B0604020202020204" pitchFamily="34" charset="0"/>
                        </a:rPr>
                        <a:t> | W</a:t>
                      </a:r>
                      <a:r>
                        <a:rPr lang="en-US" dirty="0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  <a:r>
                        <a:rPr lang="en-US" dirty="0" err="1">
                          <a:solidFill>
                            <a:srgbClr val="364862"/>
                          </a:solidFill>
                          <a:effectLst/>
                          <a:latin typeface="arial" panose="020B0604020202020204" pitchFamily="34" charset="0"/>
                        </a:rPr>
                        <a:t>messiah.edu</a:t>
                      </a:r>
                      <a:endParaRPr lang="en-US" dirty="0">
                        <a:solidFill>
                          <a:srgbClr val="364862"/>
                        </a:solidFill>
                        <a:effectLst/>
                        <a:latin typeface="inherit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920672"/>
                  </a:ext>
                </a:extLst>
              </a:tr>
            </a:tbl>
          </a:graphicData>
        </a:graphic>
      </p:graphicFrame>
      <p:pic>
        <p:nvPicPr>
          <p:cNvPr id="1025" name="Picture 1">
            <a:extLst>
              <a:ext uri="{FF2B5EF4-FFF2-40B4-BE49-F238E27FC236}">
                <a16:creationId xmlns:a16="http://schemas.microsoft.com/office/drawing/2014/main" id="{381214C2-52D3-13BA-6CA6-D6615C857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146" y="5430029"/>
            <a:ext cx="2082800" cy="58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5DAF10-AB2A-4AFA-065B-150F83F8C4EC}"/>
              </a:ext>
            </a:extLst>
          </p:cNvPr>
          <p:cNvSpPr txBox="1"/>
          <p:nvPr/>
        </p:nvSpPr>
        <p:spPr>
          <a:xfrm>
            <a:off x="12907049" y="7983379"/>
            <a:ext cx="102867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CIS418 – Machine Learning – Prasanna Christodoss, Associate Professor, Messiah University, PA.   Source: Machine Learning using Python – By Mark Fenner, Pearson Ed. Pub. &amp; Other online data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3.95833E-6 -3.7037E-6 L -1.61252 -0.01311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632" y="-6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41933-1840-A191-4AB1-42C3229AA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41306E6-5326-2FB0-1723-78C27EEE30FB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1502F2F6-D693-8547-2A43-5F8F9A6F25A0}"/>
              </a:ext>
            </a:extLst>
          </p:cNvPr>
          <p:cNvSpPr/>
          <p:nvPr/>
        </p:nvSpPr>
        <p:spPr>
          <a:xfrm>
            <a:off x="1042678" y="1649220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354F3D75-D347-31A7-D5B5-F2D094B5008D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967C332A-0253-155B-5E9D-379F5AB2A276}"/>
              </a:ext>
            </a:extLst>
          </p:cNvPr>
          <p:cNvSpPr/>
          <p:nvPr/>
        </p:nvSpPr>
        <p:spPr>
          <a:xfrm>
            <a:off x="6358763" y="5877437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Active learning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gets labels iteratively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E1BABDA-0FB4-AA7B-FDE6-CE908B770428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BDD67373-AFC4-0E55-994C-2C087E1130E1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543322B0-7435-5728-BCC6-A0B7C768EE54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084802BA-E9A8-B10A-A249-8B056C30A694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with yellow dots and blue dots&#10;&#10;AI-generated content may be incorrect.">
            <a:extLst>
              <a:ext uri="{FF2B5EF4-FFF2-40B4-BE49-F238E27FC236}">
                <a16:creationId xmlns:a16="http://schemas.microsoft.com/office/drawing/2014/main" id="{9874FAA5-D241-00D2-95CC-9E44D8057F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206" y="560498"/>
            <a:ext cx="5048682" cy="5048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05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85515-AC01-F35A-B69E-34DF2678D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F59A251-38A4-5329-0FA0-DAED2E49E39B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4F05A46-AF52-1804-D7A3-E85B510C1280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185334B-9F8E-5E28-93A9-DC4440E2F29F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EB92CDD4-47C4-E648-532D-30EC6258ECBA}"/>
              </a:ext>
            </a:extLst>
          </p:cNvPr>
          <p:cNvSpPr/>
          <p:nvPr/>
        </p:nvSpPr>
        <p:spPr>
          <a:xfrm>
            <a:off x="9931681" y="6191838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4A8A734-A77D-E93A-F87C-E6F0488B46C0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EFC87913-BEAF-3BBE-A1FF-9587B332ABDA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CCD3240E-6F9F-396F-7078-D45F558FB563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9EB275C5-05EE-A790-D810-E329578ED9DC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1B0EDE5B-BC03-9DC8-37BA-45064C3E5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442" y="1030146"/>
            <a:ext cx="5521157" cy="55211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0A701-0042-4555-2616-10E1AEC88B72}"/>
              </a:ext>
            </a:extLst>
          </p:cNvPr>
          <p:cNvSpPr txBox="1"/>
          <p:nvPr/>
        </p:nvSpPr>
        <p:spPr>
          <a:xfrm>
            <a:off x="9803616" y="1794777"/>
            <a:ext cx="453027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bg1"/>
                </a:solidFill>
              </a:rPr>
              <a:t>Imagine learning to drive a car: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Batch Learning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 take </a:t>
            </a:r>
            <a:r>
              <a:rPr lang="en-US" b="1" dirty="0">
                <a:solidFill>
                  <a:schemeClr val="bg1"/>
                </a:solidFill>
              </a:rPr>
              <a:t>one long driving course</a:t>
            </a:r>
            <a:r>
              <a:rPr lang="en-US" dirty="0">
                <a:solidFill>
                  <a:schemeClr val="bg1"/>
                </a:solidFill>
              </a:rPr>
              <a:t>, finish it, and never practice again.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Your driving skills </a:t>
            </a:r>
            <a:r>
              <a:rPr lang="en-US" b="1" dirty="0">
                <a:solidFill>
                  <a:schemeClr val="bg1"/>
                </a:solidFill>
              </a:rPr>
              <a:t>don’t improve</a:t>
            </a:r>
            <a:r>
              <a:rPr lang="en-US" dirty="0">
                <a:solidFill>
                  <a:schemeClr val="bg1"/>
                </a:solidFill>
              </a:rPr>
              <a:t> after the course ends.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Online (Stream) Learning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 </a:t>
            </a:r>
            <a:r>
              <a:rPr lang="en-US" b="1" dirty="0">
                <a:solidFill>
                  <a:schemeClr val="bg1"/>
                </a:solidFill>
              </a:rPr>
              <a:t>drive every day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Each new experience (traffic, weather, mistakes) slightly </a:t>
            </a:r>
            <a:r>
              <a:rPr lang="en-US" b="1" dirty="0">
                <a:solidFill>
                  <a:schemeClr val="bg1"/>
                </a:solidFill>
              </a:rPr>
              <a:t>improves how you drive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You don’t restart driving school every time — you </a:t>
            </a:r>
            <a:r>
              <a:rPr lang="en-US" b="1" dirty="0">
                <a:solidFill>
                  <a:schemeClr val="bg1"/>
                </a:solidFill>
              </a:rPr>
              <a:t>adjust continuously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2607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6FF971-F74F-C951-F808-7A805B082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AC78C30-9673-7C71-5EF9-DB4A36A07F66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E533014-67E0-AA01-B289-3C337608E1F1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BC041D8B-F0B6-A37C-83BA-13B8C04F5579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143D3465-72F0-1862-DABB-22E91375B09A}"/>
              </a:ext>
            </a:extLst>
          </p:cNvPr>
          <p:cNvSpPr/>
          <p:nvPr/>
        </p:nvSpPr>
        <p:spPr>
          <a:xfrm>
            <a:off x="6528914" y="6354146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7C6DE17-E31D-63BC-2B8C-5DAE9877629F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635D883F-2E28-5344-EE6B-6E1B2ACA6040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B921B809-D0FB-8078-EB2A-E9902F21DF6A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EF2C9D6A-C766-B888-D7AA-BB1A95948A8C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B398B9BD-2F7F-3801-8E28-68137C5FA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86" y="2618086"/>
            <a:ext cx="3953311" cy="39533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3E99F25C-740B-5F2B-9094-EE806DAB88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9578" y="952831"/>
            <a:ext cx="7516870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Older data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model was trained earlier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“Trained 	Model – Time t”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C8E0B564-0F68-5B50-58A8-654EF64E9B2F}"/>
              </a:ext>
            </a:extLst>
          </p:cNvPr>
          <p:cNvCxnSpPr>
            <a:cxnSpLocks/>
          </p:cNvCxnSpPr>
          <p:nvPr/>
        </p:nvCxnSpPr>
        <p:spPr>
          <a:xfrm flipV="1">
            <a:off x="2478896" y="1808794"/>
            <a:ext cx="3763109" cy="2239653"/>
          </a:xfrm>
          <a:prstGeom prst="curvedConnector3">
            <a:avLst>
              <a:gd name="adj1" fmla="val -26482"/>
            </a:avLst>
          </a:prstGeom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759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6ECE92-1AFB-9C34-740B-A4DD7A1E1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DB92C1E3-DFFA-F3B6-E343-9B108BB66684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45A76EF-2BF1-AC10-3694-766837D93163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1F354E4F-3CB4-78C6-CE39-98937F11998A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B2308102-7E12-E855-F774-B5EB0942344A}"/>
              </a:ext>
            </a:extLst>
          </p:cNvPr>
          <p:cNvSpPr/>
          <p:nvPr/>
        </p:nvSpPr>
        <p:spPr>
          <a:xfrm>
            <a:off x="6528914" y="6354146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7E7EDA6-B86B-FB31-F361-936C84459751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729590A9-2610-A6BF-87C3-5D36F811010B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134F7665-019B-C29C-DE7E-07667DA8F3A0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EC8FE691-902A-5DE9-9187-A1910B0C6E85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9AF4AE1E-37C3-611E-0371-54DDF0CEC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86" y="2618086"/>
            <a:ext cx="3953311" cy="39533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B84188BC-C6FF-4DC7-29B8-B004C1C3B7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3530" y="1469310"/>
            <a:ext cx="7516870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Older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model was trained earlier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“Trained Model – Time t”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New data chunk arrives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comes in small batches or one point at a time (stream).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23F9AAA7-9FB4-A2A1-E712-2072F1F38882}"/>
              </a:ext>
            </a:extLst>
          </p:cNvPr>
          <p:cNvCxnSpPr>
            <a:cxnSpLocks/>
          </p:cNvCxnSpPr>
          <p:nvPr/>
        </p:nvCxnSpPr>
        <p:spPr>
          <a:xfrm flipV="1">
            <a:off x="3794115" y="3222576"/>
            <a:ext cx="3224572" cy="525920"/>
          </a:xfrm>
          <a:prstGeom prst="curvedConnector3">
            <a:avLst>
              <a:gd name="adj1" fmla="val -206"/>
            </a:avLst>
          </a:prstGeom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101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B94DCA-9BCE-43F4-E9A3-D4946218A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95411F2-DA15-5CEA-1B7E-C8CFB7A58610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EE9EAAAF-6994-C826-FEE5-784F9E86B48E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A988E9E-137D-7E94-9B6A-88233F845798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5184AB9A-22B2-94AD-A99B-ABA1262CFB16}"/>
              </a:ext>
            </a:extLst>
          </p:cNvPr>
          <p:cNvSpPr/>
          <p:nvPr/>
        </p:nvSpPr>
        <p:spPr>
          <a:xfrm>
            <a:off x="6528914" y="6354146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2197C94-608E-A3A4-2509-93CE552125C1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78B0A0CC-F778-B2A9-BD32-A08B96FE6DA5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9436416F-74DE-50C6-5D05-8D23C83B446E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A1E84E76-CAA0-5D87-791B-2E068C70D84E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7B328199-D98D-E296-38D1-49EEE360F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86" y="2618086"/>
            <a:ext cx="3953311" cy="39533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A4889D68-BBB9-2E3F-6601-AA517FD61D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8687" y="2248754"/>
            <a:ext cx="7516870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Older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model was trained earlier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“Trained Model – Time t”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New data chunk arrives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comes in small batches or one point at a time (stream).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Model updates itself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Instead of retraining from scratch, it 	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adjusts incrementally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D160A8F3-DF10-FD8F-7807-F322BCC92AED}"/>
              </a:ext>
            </a:extLst>
          </p:cNvPr>
          <p:cNvCxnSpPr>
            <a:cxnSpLocks/>
          </p:cNvCxnSpPr>
          <p:nvPr/>
        </p:nvCxnSpPr>
        <p:spPr>
          <a:xfrm flipV="1">
            <a:off x="4482059" y="5025926"/>
            <a:ext cx="2398426" cy="122018"/>
          </a:xfrm>
          <a:prstGeom prst="curvedConnector3">
            <a:avLst>
              <a:gd name="adj1" fmla="val 50000"/>
            </a:avLst>
          </a:prstGeom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1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42B508-B411-AE2A-6A1D-AED3401EF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6E32FE1-8E3E-EEF4-A09B-E3203BEBA4A5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D69BD73D-8839-5B0E-54D1-535FE887F07D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AA7E5C32-ABDB-52F1-C9A4-44CDFA322A88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791EC351-A9C8-F09C-3359-60DC5E1B6FEA}"/>
              </a:ext>
            </a:extLst>
          </p:cNvPr>
          <p:cNvSpPr/>
          <p:nvPr/>
        </p:nvSpPr>
        <p:spPr>
          <a:xfrm>
            <a:off x="6528914" y="6354146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B417AEC-2680-4FC9-273D-11F8F88B1963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D1D12F96-3E8B-738C-04CF-6DC433435112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6E87481D-DED5-9746-D522-6171D0C64468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246EED23-C674-AD84-6AEE-6E0E21BA59D2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AC7A0B96-396B-4260-7C61-1EE725D69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86" y="2618086"/>
            <a:ext cx="3953311" cy="39533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058E4685-6CCF-37F1-EF87-F66FD115C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3530" y="657434"/>
            <a:ext cx="7516870" cy="4985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Older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model was trained earlier 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“Trained Model – Time t”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New data chunk arrives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 comes in small batches or one point at a time (stream).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Model updates itself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bg1"/>
                </a:solidFill>
                <a:latin typeface="arial" panose="020B0604020202020204" pitchFamily="34" charset="0"/>
              </a:rPr>
              <a:t>	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Instead of retraining from scratch, it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adjusts incrementally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Updated model (Time t+1)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	The green dashed curve shows how the 	model changes after seeing new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14FDC863-975F-3A93-D8CB-123779B4B218}"/>
              </a:ext>
            </a:extLst>
          </p:cNvPr>
          <p:cNvCxnSpPr>
            <a:cxnSpLocks/>
          </p:cNvCxnSpPr>
          <p:nvPr/>
        </p:nvCxnSpPr>
        <p:spPr>
          <a:xfrm>
            <a:off x="5549317" y="4096236"/>
            <a:ext cx="1590202" cy="403711"/>
          </a:xfrm>
          <a:prstGeom prst="curvedConnector3">
            <a:avLst>
              <a:gd name="adj1" fmla="val 50000"/>
            </a:avLst>
          </a:prstGeom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423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A38066-A0CB-A180-13CB-09CCECA7E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6850969-F73D-79D0-2B36-A22983B6F255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D855C42-8D2E-F1DB-E591-ABB69DE202FA}"/>
              </a:ext>
            </a:extLst>
          </p:cNvPr>
          <p:cNvSpPr/>
          <p:nvPr/>
        </p:nvSpPr>
        <p:spPr>
          <a:xfrm>
            <a:off x="349486" y="121865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C103F0C-4A90-10A7-2C96-BB1EBFAEEB4F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A9FB168F-7BEE-476E-D649-F848FB71D6B3}"/>
              </a:ext>
            </a:extLst>
          </p:cNvPr>
          <p:cNvSpPr/>
          <p:nvPr/>
        </p:nvSpPr>
        <p:spPr>
          <a:xfrm>
            <a:off x="6528914" y="6354146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2B4349B-8BA6-2811-8086-B3A0BBEAC696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4AE8D33E-DE8E-BDAD-011E-792725388AF4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FCF1C600-F987-16F9-7509-DB9F82F79F8C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8AB20E7F-0A85-08B1-F748-146671004584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showing a graph of a model&#10;&#10;AI-generated content may be incorrect.">
            <a:extLst>
              <a:ext uri="{FF2B5EF4-FFF2-40B4-BE49-F238E27FC236}">
                <a16:creationId xmlns:a16="http://schemas.microsoft.com/office/drawing/2014/main" id="{13D22A40-35B4-1534-D1EC-135887FF4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86" y="2618086"/>
            <a:ext cx="3953311" cy="3953311"/>
          </a:xfrm>
          <a:prstGeom prst="rect">
            <a:avLst/>
          </a:prstGeo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47864BB5-AFA9-E303-5F9C-928B5FD803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2807" y="2759834"/>
            <a:ext cx="5837972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Stock price prediction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Recommendation systems (Netflix, Amazon)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Fraud detection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Sensor and IoT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Real-time user behavior tracking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BC27BF-2F80-0CEA-AC08-DCD2599453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2807" y="1843179"/>
            <a:ext cx="583797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Examples: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48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112F7-DAE4-965C-F9D9-3E6DE7E4F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FC5A408-35B3-B0C5-3BA0-9DC60152B5DF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CC2AB00C-0092-3123-32CF-3F1085D7B60E}"/>
              </a:ext>
            </a:extLst>
          </p:cNvPr>
          <p:cNvSpPr/>
          <p:nvPr/>
        </p:nvSpPr>
        <p:spPr>
          <a:xfrm>
            <a:off x="1042678" y="1649220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06F78EC-BDD1-03B7-496F-7DAC13323501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273E1DA9-8C40-3BB9-75F5-E23D4C0CF03F}"/>
              </a:ext>
            </a:extLst>
          </p:cNvPr>
          <p:cNvSpPr/>
          <p:nvPr/>
        </p:nvSpPr>
        <p:spPr>
          <a:xfrm>
            <a:off x="11642532" y="6480205"/>
            <a:ext cx="2987868" cy="861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Supervised</a:t>
            </a:r>
          </a:p>
          <a:p>
            <a:pPr>
              <a:lnSpc>
                <a:spcPts val="2350"/>
              </a:lnSpc>
            </a:pPr>
            <a:r>
              <a:rPr lang="en-US" sz="18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972EA5A-14F3-D74F-B562-18E21523E27B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DEB5244E-48E4-E5CC-4912-56F8AC6043BC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A50F3C18-0BB7-D381-82F2-6655E8A55140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5C685F1B-CBF3-EA91-0DE2-0B4927014F3B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with red and blue dots&#10;&#10;AI-generated content may be incorrect.">
            <a:extLst>
              <a:ext uri="{FF2B5EF4-FFF2-40B4-BE49-F238E27FC236}">
                <a16:creationId xmlns:a16="http://schemas.microsoft.com/office/drawing/2014/main" id="{5C5A296B-CBE6-3CEE-F1EF-B8B20F366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795" y="1509927"/>
            <a:ext cx="5400842" cy="540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498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55D01-E553-CE8F-3E22-02888AC6B4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FA26E28-83BF-EA87-C319-427CA6A0955D}"/>
              </a:ext>
            </a:extLst>
          </p:cNvPr>
          <p:cNvSpPr/>
          <p:nvPr/>
        </p:nvSpPr>
        <p:spPr>
          <a:xfrm>
            <a:off x="705564" y="485061"/>
            <a:ext cx="12251679" cy="27445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50"/>
              </a:lnSpc>
            </a:pPr>
            <a:r>
              <a:rPr lang="en-US" sz="3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International Journal of Information Technology, Research and Application (IJITRA) </a:t>
            </a:r>
            <a:r>
              <a:rPr lang="en-US" sz="3250" b="1" dirty="0" err="1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eISSN</a:t>
            </a:r>
            <a:r>
              <a:rPr lang="en-US" sz="3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: 2583-5343</a:t>
            </a:r>
            <a:endParaRPr lang="en-US" sz="3250" dirty="0"/>
          </a:p>
        </p:txBody>
      </p:sp>
      <p:pic>
        <p:nvPicPr>
          <p:cNvPr id="17" name="Picture 16" descr="A screenshot of a website&#10;&#10;AI-generated content may be incorrect.">
            <a:extLst>
              <a:ext uri="{FF2B5EF4-FFF2-40B4-BE49-F238E27FC236}">
                <a16:creationId xmlns:a16="http://schemas.microsoft.com/office/drawing/2014/main" id="{8E842484-C27E-8D27-5AE7-48F5BC570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806" y="1886505"/>
            <a:ext cx="7772400" cy="5677302"/>
          </a:xfrm>
          <a:prstGeom prst="rect">
            <a:avLst/>
          </a:prstGeom>
        </p:spPr>
      </p:pic>
      <p:sp>
        <p:nvSpPr>
          <p:cNvPr id="18" name="Text 0">
            <a:extLst>
              <a:ext uri="{FF2B5EF4-FFF2-40B4-BE49-F238E27FC236}">
                <a16:creationId xmlns:a16="http://schemas.microsoft.com/office/drawing/2014/main" id="{3DEFE4C7-3EA4-CE65-66D7-C94CB472A2DA}"/>
              </a:ext>
            </a:extLst>
          </p:cNvPr>
          <p:cNvSpPr/>
          <p:nvPr/>
        </p:nvSpPr>
        <p:spPr>
          <a:xfrm>
            <a:off x="429948" y="4611242"/>
            <a:ext cx="4005866" cy="777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50"/>
              </a:lnSpc>
            </a:pPr>
            <a:r>
              <a:rPr lang="en-US" sz="3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  <a:hlinkClick r:id="rId4"/>
              </a:rPr>
              <a:t>WWW.IJITRA.COM</a:t>
            </a:r>
            <a:r>
              <a:rPr lang="en-US" sz="3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 </a:t>
            </a:r>
            <a:endParaRPr lang="en-US" sz="3250" dirty="0"/>
          </a:p>
        </p:txBody>
      </p:sp>
    </p:spTree>
    <p:extLst>
      <p:ext uri="{BB962C8B-B14F-4D97-AF65-F5344CB8AC3E}">
        <p14:creationId xmlns:p14="http://schemas.microsoft.com/office/powerpoint/2010/main" val="2288056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C8FD-C20E-E17B-A741-26E18D62B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EF390BF-C163-01ED-62E3-8BC94C30B3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7989757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C5D6CD6F-7F4A-9C82-33A7-432057FB18D4}"/>
              </a:ext>
            </a:extLst>
          </p:cNvPr>
          <p:cNvSpPr/>
          <p:nvPr/>
        </p:nvSpPr>
        <p:spPr>
          <a:xfrm>
            <a:off x="5771765" y="705550"/>
            <a:ext cx="8112789" cy="78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Traditional Programming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30EC2F9-0CC2-7EDA-DABA-52074952A1AC}"/>
              </a:ext>
            </a:extLst>
          </p:cNvPr>
          <p:cNvGrpSpPr/>
          <p:nvPr/>
        </p:nvGrpSpPr>
        <p:grpSpPr>
          <a:xfrm>
            <a:off x="6262917" y="2307050"/>
            <a:ext cx="5116838" cy="1267508"/>
            <a:chOff x="6262917" y="2307050"/>
            <a:chExt cx="5116838" cy="1267508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7D93D8D-D535-9B7B-13EC-6141E9DD7D59}"/>
                </a:ext>
              </a:extLst>
            </p:cNvPr>
            <p:cNvSpPr/>
            <p:nvPr/>
          </p:nvSpPr>
          <p:spPr>
            <a:xfrm>
              <a:off x="7781845" y="2307050"/>
              <a:ext cx="2133600" cy="78606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Program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19A6C86B-6FE4-2315-C2E3-B1EAC69FEAC4}"/>
                </a:ext>
              </a:extLst>
            </p:cNvPr>
            <p:cNvSpPr/>
            <p:nvPr/>
          </p:nvSpPr>
          <p:spPr>
            <a:xfrm>
              <a:off x="9899404" y="2547681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33D2758-2C07-A9F9-0021-DB51EB7155C3}"/>
                </a:ext>
              </a:extLst>
            </p:cNvPr>
            <p:cNvSpPr txBox="1"/>
            <p:nvPr/>
          </p:nvSpPr>
          <p:spPr>
            <a:xfrm>
              <a:off x="10509004" y="2547681"/>
              <a:ext cx="8707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Output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0930C1FD-EFF4-79A7-8CE0-BADEE4E146BA}"/>
                </a:ext>
              </a:extLst>
            </p:cNvPr>
            <p:cNvSpPr/>
            <p:nvPr/>
          </p:nvSpPr>
          <p:spPr>
            <a:xfrm>
              <a:off x="7188286" y="2558664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F912-E6DC-47AF-C351-3A3941F749FC}"/>
                </a:ext>
              </a:extLst>
            </p:cNvPr>
            <p:cNvSpPr txBox="1"/>
            <p:nvPr/>
          </p:nvSpPr>
          <p:spPr>
            <a:xfrm>
              <a:off x="6262917" y="2558664"/>
              <a:ext cx="696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Input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1137470-2DC8-42B0-25C3-9A51202B06F7}"/>
                </a:ext>
              </a:extLst>
            </p:cNvPr>
            <p:cNvSpPr txBox="1"/>
            <p:nvPr/>
          </p:nvSpPr>
          <p:spPr>
            <a:xfrm>
              <a:off x="8156567" y="3205226"/>
              <a:ext cx="1675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Human Created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C577A34-9C4F-30E7-4F27-A70492C7CE0D}"/>
              </a:ext>
            </a:extLst>
          </p:cNvPr>
          <p:cNvSpPr txBox="1"/>
          <p:nvPr/>
        </p:nvSpPr>
        <p:spPr>
          <a:xfrm>
            <a:off x="6475751" y="81396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213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3D479-5B90-2ACE-899F-CD196EC6D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D7125F9-8E1B-DBFB-C880-FF73407A1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7974767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80365F08-C56B-40FB-36BC-59280E3A6348}"/>
              </a:ext>
            </a:extLst>
          </p:cNvPr>
          <p:cNvSpPr/>
          <p:nvPr/>
        </p:nvSpPr>
        <p:spPr>
          <a:xfrm>
            <a:off x="5771765" y="705550"/>
            <a:ext cx="8112789" cy="786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Traditional Programming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B0A5D1A-357C-5B49-9FEA-46F599C3F40F}"/>
              </a:ext>
            </a:extLst>
          </p:cNvPr>
          <p:cNvGrpSpPr/>
          <p:nvPr/>
        </p:nvGrpSpPr>
        <p:grpSpPr>
          <a:xfrm>
            <a:off x="6262917" y="2307050"/>
            <a:ext cx="5116838" cy="1267508"/>
            <a:chOff x="6262917" y="2307050"/>
            <a:chExt cx="5116838" cy="1267508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BD9F80D2-4E9D-01BC-3BE8-C72E2688C9C6}"/>
                </a:ext>
              </a:extLst>
            </p:cNvPr>
            <p:cNvSpPr/>
            <p:nvPr/>
          </p:nvSpPr>
          <p:spPr>
            <a:xfrm>
              <a:off x="7781845" y="2307050"/>
              <a:ext cx="2133600" cy="78606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Program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9E2F0398-1A69-C37F-273E-1A4F2C01B946}"/>
                </a:ext>
              </a:extLst>
            </p:cNvPr>
            <p:cNvSpPr/>
            <p:nvPr/>
          </p:nvSpPr>
          <p:spPr>
            <a:xfrm>
              <a:off x="9899404" y="2547681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4A8D2C-52FE-5D0E-B888-61DF7088AA27}"/>
                </a:ext>
              </a:extLst>
            </p:cNvPr>
            <p:cNvSpPr txBox="1"/>
            <p:nvPr/>
          </p:nvSpPr>
          <p:spPr>
            <a:xfrm>
              <a:off x="10509004" y="2547681"/>
              <a:ext cx="8707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Output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DF536400-6248-BBA6-BF93-AB12DEC97E19}"/>
                </a:ext>
              </a:extLst>
            </p:cNvPr>
            <p:cNvSpPr/>
            <p:nvPr/>
          </p:nvSpPr>
          <p:spPr>
            <a:xfrm>
              <a:off x="7188286" y="2558664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F0AE003-98AC-FB25-9B18-88420B7D309C}"/>
                </a:ext>
              </a:extLst>
            </p:cNvPr>
            <p:cNvSpPr txBox="1"/>
            <p:nvPr/>
          </p:nvSpPr>
          <p:spPr>
            <a:xfrm>
              <a:off x="6262917" y="2558664"/>
              <a:ext cx="6960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Input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ECC0234-551C-F934-0D79-43DAFB42CCFA}"/>
                </a:ext>
              </a:extLst>
            </p:cNvPr>
            <p:cNvSpPr txBox="1"/>
            <p:nvPr/>
          </p:nvSpPr>
          <p:spPr>
            <a:xfrm>
              <a:off x="8156567" y="3205226"/>
              <a:ext cx="16759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Human Created</a:t>
              </a:r>
            </a:p>
          </p:txBody>
        </p:sp>
      </p:grp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E4304B8-DDC2-82F0-0A45-106C8C5C71F1}"/>
              </a:ext>
            </a:extLst>
          </p:cNvPr>
          <p:cNvSpPr/>
          <p:nvPr/>
        </p:nvSpPr>
        <p:spPr>
          <a:xfrm>
            <a:off x="7848388" y="5317542"/>
            <a:ext cx="2133600" cy="7860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ML Algorithm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2B646C5-CD7F-6468-7F7D-CB845EADFFAC}"/>
              </a:ext>
            </a:extLst>
          </p:cNvPr>
          <p:cNvSpPr/>
          <p:nvPr/>
        </p:nvSpPr>
        <p:spPr>
          <a:xfrm>
            <a:off x="9965947" y="5558173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5AEC195D-D18F-0033-6291-806F1EFED106}"/>
              </a:ext>
            </a:extLst>
          </p:cNvPr>
          <p:cNvSpPr/>
          <p:nvPr/>
        </p:nvSpPr>
        <p:spPr>
          <a:xfrm>
            <a:off x="7238788" y="5400298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4EA9725-3C7A-5463-DA4E-B1CC28C28992}"/>
              </a:ext>
            </a:extLst>
          </p:cNvPr>
          <p:cNvSpPr/>
          <p:nvPr/>
        </p:nvSpPr>
        <p:spPr>
          <a:xfrm>
            <a:off x="7238788" y="5763791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74168DA-C521-7E37-6F2B-784AA83D584C}"/>
              </a:ext>
            </a:extLst>
          </p:cNvPr>
          <p:cNvSpPr txBox="1"/>
          <p:nvPr/>
        </p:nvSpPr>
        <p:spPr>
          <a:xfrm>
            <a:off x="6360835" y="5341241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7FF6BC-F3CE-B446-9A98-5ACBCBB61FA1}"/>
              </a:ext>
            </a:extLst>
          </p:cNvPr>
          <p:cNvSpPr txBox="1"/>
          <p:nvPr/>
        </p:nvSpPr>
        <p:spPr>
          <a:xfrm>
            <a:off x="6186332" y="5763791"/>
            <a:ext cx="962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Outputs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714177C-231F-374D-B78E-18D50BB26E1C}"/>
              </a:ext>
            </a:extLst>
          </p:cNvPr>
          <p:cNvSpPr/>
          <p:nvPr/>
        </p:nvSpPr>
        <p:spPr>
          <a:xfrm>
            <a:off x="10591588" y="5341638"/>
            <a:ext cx="2133600" cy="7860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Program</a:t>
            </a:r>
          </a:p>
          <a:p>
            <a:pPr algn="ctr"/>
            <a:r>
              <a:rPr lang="en-US" dirty="0"/>
              <a:t>(rules/conditions)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A3C8174F-06BE-6E5A-C385-9663336DAF36}"/>
              </a:ext>
            </a:extLst>
          </p:cNvPr>
          <p:cNvSpPr/>
          <p:nvPr/>
        </p:nvSpPr>
        <p:spPr>
          <a:xfrm rot="5400000">
            <a:off x="11224404" y="4846829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540039-3F1B-E9DD-C8FC-4F3833768BF4}"/>
              </a:ext>
            </a:extLst>
          </p:cNvPr>
          <p:cNvSpPr txBox="1"/>
          <p:nvPr/>
        </p:nvSpPr>
        <p:spPr>
          <a:xfrm>
            <a:off x="11181192" y="4264298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4BD0139C-3CDE-E80E-DD63-5CA7D701349E}"/>
              </a:ext>
            </a:extLst>
          </p:cNvPr>
          <p:cNvSpPr/>
          <p:nvPr/>
        </p:nvSpPr>
        <p:spPr>
          <a:xfrm rot="5400000">
            <a:off x="11240868" y="6242492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921B72-34EB-1BD2-A4AD-30DC3F6C3F68}"/>
              </a:ext>
            </a:extLst>
          </p:cNvPr>
          <p:cNvSpPr txBox="1"/>
          <p:nvPr/>
        </p:nvSpPr>
        <p:spPr>
          <a:xfrm>
            <a:off x="11181192" y="6784467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Output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D46CC0-9D45-8C51-3214-305BB8F3E3CF}"/>
              </a:ext>
            </a:extLst>
          </p:cNvPr>
          <p:cNvSpPr txBox="1"/>
          <p:nvPr/>
        </p:nvSpPr>
        <p:spPr>
          <a:xfrm>
            <a:off x="12203824" y="6116960"/>
            <a:ext cx="11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AI Created</a:t>
            </a:r>
          </a:p>
        </p:txBody>
      </p:sp>
      <p:sp>
        <p:nvSpPr>
          <p:cNvPr id="24" name="Text 0">
            <a:extLst>
              <a:ext uri="{FF2B5EF4-FFF2-40B4-BE49-F238E27FC236}">
                <a16:creationId xmlns:a16="http://schemas.microsoft.com/office/drawing/2014/main" id="{4EA993FA-9CB9-18AF-C666-C9CF84F9957A}"/>
              </a:ext>
            </a:extLst>
          </p:cNvPr>
          <p:cNvSpPr/>
          <p:nvPr/>
        </p:nvSpPr>
        <p:spPr>
          <a:xfrm>
            <a:off x="5771765" y="4080782"/>
            <a:ext cx="4737240" cy="92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Machine Learning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</p:spTree>
    <p:extLst>
      <p:ext uri="{BB962C8B-B14F-4D97-AF65-F5344CB8AC3E}">
        <p14:creationId xmlns:p14="http://schemas.microsoft.com/office/powerpoint/2010/main" val="340584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42BD4-1303-0741-E833-869935A3F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1DD7377-1E74-5C5C-8A25-04A4E526A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7974767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BBED2A25-1DB2-C4C3-21F1-051BF903D632}"/>
              </a:ext>
            </a:extLst>
          </p:cNvPr>
          <p:cNvSpPr/>
          <p:nvPr/>
        </p:nvSpPr>
        <p:spPr>
          <a:xfrm>
            <a:off x="8106873" y="4492704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830916C3-09CD-609C-F830-0079FDECDCE7}"/>
              </a:ext>
            </a:extLst>
          </p:cNvPr>
          <p:cNvSpPr/>
          <p:nvPr/>
        </p:nvSpPr>
        <p:spPr>
          <a:xfrm>
            <a:off x="8119650" y="5045269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DD268A-6D33-31F5-ED57-D2C07B32DAD4}"/>
              </a:ext>
            </a:extLst>
          </p:cNvPr>
          <p:cNvSpPr txBox="1"/>
          <p:nvPr/>
        </p:nvSpPr>
        <p:spPr>
          <a:xfrm>
            <a:off x="6489493" y="444062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</a:t>
            </a:r>
            <a:r>
              <a:rPr lang="en-US" b="1" baseline="-25000" dirty="0">
                <a:solidFill>
                  <a:schemeClr val="bg1"/>
                </a:solidFill>
              </a:rPr>
              <a:t>1</a:t>
            </a:r>
            <a:r>
              <a:rPr lang="en-US" b="1" dirty="0">
                <a:solidFill>
                  <a:schemeClr val="bg1"/>
                </a:solidFill>
              </a:rPr>
              <a:t>, Output</a:t>
            </a:r>
            <a:r>
              <a:rPr lang="en-US" b="1" baseline="-250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494D099-977C-0CFF-9B2F-A43B17D028B3}"/>
              </a:ext>
            </a:extLst>
          </p:cNvPr>
          <p:cNvSpPr/>
          <p:nvPr/>
        </p:nvSpPr>
        <p:spPr>
          <a:xfrm>
            <a:off x="8689222" y="4299731"/>
            <a:ext cx="2133600" cy="115944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</a:t>
            </a:r>
          </a:p>
          <a:p>
            <a:pPr algn="ctr"/>
            <a:r>
              <a:rPr lang="en-US" dirty="0"/>
              <a:t>Algorithm</a:t>
            </a:r>
          </a:p>
        </p:txBody>
      </p:sp>
      <p:sp>
        <p:nvSpPr>
          <p:cNvPr id="24" name="Text 0">
            <a:extLst>
              <a:ext uri="{FF2B5EF4-FFF2-40B4-BE49-F238E27FC236}">
                <a16:creationId xmlns:a16="http://schemas.microsoft.com/office/drawing/2014/main" id="{57083E76-E892-DA75-BAC8-3203AB64A098}"/>
              </a:ext>
            </a:extLst>
          </p:cNvPr>
          <p:cNvSpPr/>
          <p:nvPr/>
        </p:nvSpPr>
        <p:spPr>
          <a:xfrm>
            <a:off x="5965176" y="519435"/>
            <a:ext cx="4737240" cy="92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Machine Learning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AA4A8DC-F62F-FDD6-D609-02C346312432}"/>
              </a:ext>
            </a:extLst>
          </p:cNvPr>
          <p:cNvSpPr/>
          <p:nvPr/>
        </p:nvSpPr>
        <p:spPr>
          <a:xfrm>
            <a:off x="8077202" y="2211484"/>
            <a:ext cx="2133600" cy="78606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783B9458-8AB1-2A08-D645-D8FD87EB03EE}"/>
              </a:ext>
            </a:extLst>
          </p:cNvPr>
          <p:cNvSpPr/>
          <p:nvPr/>
        </p:nvSpPr>
        <p:spPr>
          <a:xfrm>
            <a:off x="7429394" y="2497476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C424DF-53CC-558C-9BF3-EF76923589B9}"/>
              </a:ext>
            </a:extLst>
          </p:cNvPr>
          <p:cNvSpPr txBox="1"/>
          <p:nvPr/>
        </p:nvSpPr>
        <p:spPr>
          <a:xfrm>
            <a:off x="6423105" y="2497476"/>
            <a:ext cx="11153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 Input</a:t>
            </a:r>
          </a:p>
          <a:p>
            <a:r>
              <a:rPr lang="en-US" b="1" dirty="0">
                <a:solidFill>
                  <a:schemeClr val="bg1"/>
                </a:solidFill>
              </a:rPr>
              <a:t>(features)</a:t>
            </a:r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FCBD0119-5C0D-DAB1-1456-D5D5E4E43951}"/>
              </a:ext>
            </a:extLst>
          </p:cNvPr>
          <p:cNvSpPr/>
          <p:nvPr/>
        </p:nvSpPr>
        <p:spPr>
          <a:xfrm>
            <a:off x="10213222" y="2438602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99E333-D542-E5E8-5DAD-53DA253B8740}"/>
              </a:ext>
            </a:extLst>
          </p:cNvPr>
          <p:cNvSpPr txBox="1"/>
          <p:nvPr/>
        </p:nvSpPr>
        <p:spPr>
          <a:xfrm>
            <a:off x="10840830" y="2401096"/>
            <a:ext cx="8851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Output</a:t>
            </a:r>
          </a:p>
          <a:p>
            <a:r>
              <a:rPr lang="en-US" b="1" dirty="0">
                <a:solidFill>
                  <a:schemeClr val="bg1"/>
                </a:solidFill>
              </a:rPr>
              <a:t>(labels)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7054F13-031A-0B58-5AC8-68573354AE5C}"/>
              </a:ext>
            </a:extLst>
          </p:cNvPr>
          <p:cNvSpPr txBox="1"/>
          <p:nvPr/>
        </p:nvSpPr>
        <p:spPr>
          <a:xfrm>
            <a:off x="6492440" y="4982416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Input</a:t>
            </a:r>
            <a:r>
              <a:rPr lang="en-US" b="1" baseline="-25000" dirty="0" err="1">
                <a:solidFill>
                  <a:schemeClr val="bg1"/>
                </a:solidFill>
              </a:rPr>
              <a:t>n</a:t>
            </a:r>
            <a:r>
              <a:rPr lang="en-US" b="1" dirty="0">
                <a:solidFill>
                  <a:schemeClr val="bg1"/>
                </a:solidFill>
              </a:rPr>
              <a:t>, </a:t>
            </a:r>
            <a:r>
              <a:rPr lang="en-US" b="1" dirty="0" err="1">
                <a:solidFill>
                  <a:schemeClr val="bg1"/>
                </a:solidFill>
              </a:rPr>
              <a:t>Output</a:t>
            </a:r>
            <a:r>
              <a:rPr lang="en-US" b="1" baseline="-25000" dirty="0" err="1">
                <a:solidFill>
                  <a:schemeClr val="bg1"/>
                </a:solidFill>
              </a:rPr>
              <a:t>n</a:t>
            </a:r>
            <a:endParaRPr lang="en-US" b="1" baseline="-25000" dirty="0">
              <a:solidFill>
                <a:schemeClr val="bg1"/>
              </a:solidFill>
            </a:endParaRP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CE3DF4D-09E0-02F7-F59C-F5A4A7EBF8CD}"/>
              </a:ext>
            </a:extLst>
          </p:cNvPr>
          <p:cNvSpPr/>
          <p:nvPr/>
        </p:nvSpPr>
        <p:spPr>
          <a:xfrm>
            <a:off x="10758590" y="4696123"/>
            <a:ext cx="609600" cy="33182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52A0B2B-F462-5E7A-887C-8271162ED723}"/>
              </a:ext>
            </a:extLst>
          </p:cNvPr>
          <p:cNvSpPr txBox="1"/>
          <p:nvPr/>
        </p:nvSpPr>
        <p:spPr>
          <a:xfrm>
            <a:off x="11614495" y="4658617"/>
            <a:ext cx="1823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Program / Model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AA0145-354B-C0B4-CB60-F1696DE38CB2}"/>
              </a:ext>
            </a:extLst>
          </p:cNvPr>
          <p:cNvSpPr txBox="1"/>
          <p:nvPr/>
        </p:nvSpPr>
        <p:spPr>
          <a:xfrm>
            <a:off x="6480338" y="4720884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. . .</a:t>
            </a:r>
            <a:endParaRPr lang="en-US" b="1" baseline="-2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036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9E762-1B52-1071-43E3-2A715CF17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D90E067-A874-823E-6DD4-F4772BF50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7989757"/>
          </a:xfrm>
          <a:prstGeom prst="rect">
            <a:avLst/>
          </a:prstGeom>
        </p:spPr>
      </p:pic>
      <p:sp>
        <p:nvSpPr>
          <p:cNvPr id="24" name="Text 0">
            <a:extLst>
              <a:ext uri="{FF2B5EF4-FFF2-40B4-BE49-F238E27FC236}">
                <a16:creationId xmlns:a16="http://schemas.microsoft.com/office/drawing/2014/main" id="{43657631-7002-E179-DA5C-B5CACAF1763A}"/>
              </a:ext>
            </a:extLst>
          </p:cNvPr>
          <p:cNvSpPr/>
          <p:nvPr/>
        </p:nvSpPr>
        <p:spPr>
          <a:xfrm>
            <a:off x="5965176" y="519435"/>
            <a:ext cx="6884550" cy="92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Types of Machine Learning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D1FA28F-E172-108A-BB24-E3E41820A15A}"/>
              </a:ext>
            </a:extLst>
          </p:cNvPr>
          <p:cNvGrpSpPr/>
          <p:nvPr/>
        </p:nvGrpSpPr>
        <p:grpSpPr>
          <a:xfrm>
            <a:off x="6334876" y="1850537"/>
            <a:ext cx="6884550" cy="2416663"/>
            <a:chOff x="6334875" y="2211484"/>
            <a:chExt cx="6957220" cy="2376843"/>
          </a:xfrm>
        </p:grpSpPr>
        <p:sp>
          <p:nvSpPr>
            <p:cNvPr id="13" name="Right Arrow 12">
              <a:extLst>
                <a:ext uri="{FF2B5EF4-FFF2-40B4-BE49-F238E27FC236}">
                  <a16:creationId xmlns:a16="http://schemas.microsoft.com/office/drawing/2014/main" id="{BFA00218-B3B8-6F45-EA56-F6894880A62B}"/>
                </a:ext>
              </a:extLst>
            </p:cNvPr>
            <p:cNvSpPr/>
            <p:nvPr/>
          </p:nvSpPr>
          <p:spPr>
            <a:xfrm>
              <a:off x="7961410" y="3621858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D11B88BF-B0FE-AC53-FF66-ECE84722E14A}"/>
                </a:ext>
              </a:extLst>
            </p:cNvPr>
            <p:cNvSpPr/>
            <p:nvPr/>
          </p:nvSpPr>
          <p:spPr>
            <a:xfrm>
              <a:off x="7974187" y="4174423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CD8DCF-B063-0079-E8A6-55296BE34547}"/>
                </a:ext>
              </a:extLst>
            </p:cNvPr>
            <p:cNvSpPr txBox="1"/>
            <p:nvPr/>
          </p:nvSpPr>
          <p:spPr>
            <a:xfrm>
              <a:off x="6344030" y="3569779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  <a:r>
                <a:rPr lang="en-US" b="1" dirty="0">
                  <a:solidFill>
                    <a:schemeClr val="bg1"/>
                  </a:solidFill>
                </a:rPr>
                <a:t>, Output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D97C0671-C13C-685F-739A-BA2707D6A887}"/>
                </a:ext>
              </a:extLst>
            </p:cNvPr>
            <p:cNvSpPr/>
            <p:nvPr/>
          </p:nvSpPr>
          <p:spPr>
            <a:xfrm>
              <a:off x="8543759" y="3428885"/>
              <a:ext cx="2133600" cy="11594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Training </a:t>
              </a:r>
            </a:p>
            <a:p>
              <a:pPr algn="ctr"/>
              <a:r>
                <a:rPr lang="en-US" dirty="0"/>
                <a:t>Algorithm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AE06F6ED-B930-5C20-9A5C-701958203291}"/>
                </a:ext>
              </a:extLst>
            </p:cNvPr>
            <p:cNvSpPr/>
            <p:nvPr/>
          </p:nvSpPr>
          <p:spPr>
            <a:xfrm>
              <a:off x="8077202" y="2211484"/>
              <a:ext cx="2133600" cy="78606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6F33B4CE-812C-08C1-FCD5-2E4EBBBF2966}"/>
                </a:ext>
              </a:extLst>
            </p:cNvPr>
            <p:cNvSpPr/>
            <p:nvPr/>
          </p:nvSpPr>
          <p:spPr>
            <a:xfrm>
              <a:off x="7429394" y="2497476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6071F12-307D-B253-E9A6-11FEB78F8391}"/>
                </a:ext>
              </a:extLst>
            </p:cNvPr>
            <p:cNvSpPr txBox="1"/>
            <p:nvPr/>
          </p:nvSpPr>
          <p:spPr>
            <a:xfrm>
              <a:off x="6423105" y="2497476"/>
              <a:ext cx="1115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  Input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(features)</a:t>
              </a:r>
            </a:p>
          </p:txBody>
        </p:sp>
        <p:sp>
          <p:nvSpPr>
            <p:cNvPr id="27" name="Right Arrow 26">
              <a:extLst>
                <a:ext uri="{FF2B5EF4-FFF2-40B4-BE49-F238E27FC236}">
                  <a16:creationId xmlns:a16="http://schemas.microsoft.com/office/drawing/2014/main" id="{C3DFFEA8-032C-3CAA-DAD5-599B9C05A3B5}"/>
                </a:ext>
              </a:extLst>
            </p:cNvPr>
            <p:cNvSpPr/>
            <p:nvPr/>
          </p:nvSpPr>
          <p:spPr>
            <a:xfrm>
              <a:off x="10213222" y="2438602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44F44E-CC82-057B-E99F-7E0666572327}"/>
                </a:ext>
              </a:extLst>
            </p:cNvPr>
            <p:cNvSpPr txBox="1"/>
            <p:nvPr/>
          </p:nvSpPr>
          <p:spPr>
            <a:xfrm>
              <a:off x="10840830" y="2401096"/>
              <a:ext cx="8851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Output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(labels)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7B88F63-9DDF-0988-BA0D-372DFCAF9F20}"/>
                </a:ext>
              </a:extLst>
            </p:cNvPr>
            <p:cNvSpPr txBox="1"/>
            <p:nvPr/>
          </p:nvSpPr>
          <p:spPr>
            <a:xfrm>
              <a:off x="6346977" y="4111570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r>
                <a:rPr lang="en-US" b="1" dirty="0">
                  <a:solidFill>
                    <a:schemeClr val="bg1"/>
                  </a:solidFill>
                </a:rPr>
                <a:t>, </a:t>
              </a:r>
              <a:r>
                <a:rPr lang="en-US" b="1" dirty="0" err="1">
                  <a:solidFill>
                    <a:schemeClr val="bg1"/>
                  </a:solidFill>
                </a:rPr>
                <a:t>Output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" name="Right Arrow 29">
              <a:extLst>
                <a:ext uri="{FF2B5EF4-FFF2-40B4-BE49-F238E27FC236}">
                  <a16:creationId xmlns:a16="http://schemas.microsoft.com/office/drawing/2014/main" id="{B8873108-6240-F550-E471-1C772305D19A}"/>
                </a:ext>
              </a:extLst>
            </p:cNvPr>
            <p:cNvSpPr/>
            <p:nvPr/>
          </p:nvSpPr>
          <p:spPr>
            <a:xfrm>
              <a:off x="10613127" y="3825277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7235906-1BDD-41A3-1925-4CA2F835330C}"/>
                </a:ext>
              </a:extLst>
            </p:cNvPr>
            <p:cNvSpPr txBox="1"/>
            <p:nvPr/>
          </p:nvSpPr>
          <p:spPr>
            <a:xfrm>
              <a:off x="11469032" y="3787771"/>
              <a:ext cx="1823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Program / Model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C2A737F-E457-9E74-2295-022BCCFC0DAA}"/>
                </a:ext>
              </a:extLst>
            </p:cNvPr>
            <p:cNvSpPr txBox="1"/>
            <p:nvPr/>
          </p:nvSpPr>
          <p:spPr>
            <a:xfrm>
              <a:off x="6334875" y="3850038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 . .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4" name="Text 0">
            <a:extLst>
              <a:ext uri="{FF2B5EF4-FFF2-40B4-BE49-F238E27FC236}">
                <a16:creationId xmlns:a16="http://schemas.microsoft.com/office/drawing/2014/main" id="{DA6CB42A-C7F2-2AB9-9541-D86A97DA8B55}"/>
              </a:ext>
            </a:extLst>
          </p:cNvPr>
          <p:cNvSpPr/>
          <p:nvPr/>
        </p:nvSpPr>
        <p:spPr>
          <a:xfrm>
            <a:off x="6122752" y="5918822"/>
            <a:ext cx="2135929" cy="92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850"/>
              </a:lnSpc>
            </a:pPr>
            <a:r>
              <a:rPr lang="en-US" sz="3850" b="1" dirty="0">
                <a:solidFill>
                  <a:srgbClr val="FFFFFF"/>
                </a:solidFill>
                <a:latin typeface="Overpass Bold"/>
                <a:ea typeface="Overpass Bold"/>
                <a:cs typeface="Overpass Bold" pitchFamily="34" charset="-120"/>
              </a:rPr>
              <a:t>Based on </a:t>
            </a:r>
            <a:endParaRPr lang="en-US" sz="3850" b="1" dirty="0">
              <a:solidFill>
                <a:srgbClr val="FFFFFF"/>
              </a:solidFill>
              <a:latin typeface="Overpass Bold"/>
              <a:ea typeface="Overpass Bold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0E54BF-65E4-DD73-490F-25D6BA811DB4}"/>
              </a:ext>
            </a:extLst>
          </p:cNvPr>
          <p:cNvSpPr txBox="1"/>
          <p:nvPr/>
        </p:nvSpPr>
        <p:spPr>
          <a:xfrm>
            <a:off x="8808939" y="5510868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1:  Labels (Output)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2A902D-DE33-1EA2-5162-991CE4530639}"/>
              </a:ext>
            </a:extLst>
          </p:cNvPr>
          <p:cNvSpPr txBox="1"/>
          <p:nvPr/>
        </p:nvSpPr>
        <p:spPr>
          <a:xfrm>
            <a:off x="8808939" y="6469972"/>
            <a:ext cx="38533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2:  Amount of labeled data for training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0AC2088-E7F0-881A-0167-C7D2774C4B28}"/>
              </a:ext>
            </a:extLst>
          </p:cNvPr>
          <p:cNvCxnSpPr/>
          <p:nvPr/>
        </p:nvCxnSpPr>
        <p:spPr>
          <a:xfrm flipV="1">
            <a:off x="8258681" y="5695534"/>
            <a:ext cx="550258" cy="480677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299F47-8949-A37F-7E87-F0474C79F6F5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8246037" y="6263144"/>
            <a:ext cx="562902" cy="391494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7160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/>
          <p:cNvSpPr/>
          <p:nvPr/>
        </p:nvSpPr>
        <p:spPr>
          <a:xfrm>
            <a:off x="6081570" y="1873010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1: Based on Output / label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760595" y="2737632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Discrete Classes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Classification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2A86E037-C735-B4F8-E064-3F5DD715D832}"/>
              </a:ext>
            </a:extLst>
          </p:cNvPr>
          <p:cNvSpPr/>
          <p:nvPr/>
        </p:nvSpPr>
        <p:spPr>
          <a:xfrm>
            <a:off x="1760595" y="3602427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Continuous Value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Regression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0FC6DF07-F942-0691-2FA8-F55B5773B5E3}"/>
              </a:ext>
            </a:extLst>
          </p:cNvPr>
          <p:cNvSpPr/>
          <p:nvPr/>
        </p:nvSpPr>
        <p:spPr>
          <a:xfrm>
            <a:off x="1760595" y="4509150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Actions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Reinforcement Learning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06B8CD36-6342-AD87-7D6A-5174D7727702}"/>
              </a:ext>
            </a:extLst>
          </p:cNvPr>
          <p:cNvSpPr/>
          <p:nvPr/>
        </p:nvSpPr>
        <p:spPr>
          <a:xfrm>
            <a:off x="1760595" y="5415873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Ranking among items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Ranking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D43A6D87-43F0-A0AB-A59F-C95CB38958FD}"/>
              </a:ext>
            </a:extLst>
          </p:cNvPr>
          <p:cNvSpPr/>
          <p:nvPr/>
        </p:nvSpPr>
        <p:spPr>
          <a:xfrm>
            <a:off x="1760595" y="6357819"/>
            <a:ext cx="2987868" cy="861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Recommendations</a:t>
            </a:r>
          </a:p>
          <a:p>
            <a:pPr>
              <a:lnSpc>
                <a:spcPts val="2350"/>
              </a:lnSpc>
            </a:pPr>
            <a:r>
              <a:rPr lang="en-US" sz="18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Recommendation System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CB9A44A-4983-183D-08F9-DEEDE25317C1}"/>
              </a:ext>
            </a:extLst>
          </p:cNvPr>
          <p:cNvGrpSpPr/>
          <p:nvPr/>
        </p:nvGrpSpPr>
        <p:grpSpPr>
          <a:xfrm>
            <a:off x="7104905" y="3097097"/>
            <a:ext cx="6884550" cy="2416663"/>
            <a:chOff x="6334875" y="2211484"/>
            <a:chExt cx="6957220" cy="2376843"/>
          </a:xfrm>
        </p:grpSpPr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D8AE5766-AAC8-D173-F390-16B9E42009F4}"/>
                </a:ext>
              </a:extLst>
            </p:cNvPr>
            <p:cNvSpPr/>
            <p:nvPr/>
          </p:nvSpPr>
          <p:spPr>
            <a:xfrm>
              <a:off x="7961410" y="3621858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6CE46103-7021-4F12-4969-17932683C6FC}"/>
                </a:ext>
              </a:extLst>
            </p:cNvPr>
            <p:cNvSpPr/>
            <p:nvPr/>
          </p:nvSpPr>
          <p:spPr>
            <a:xfrm>
              <a:off x="7974187" y="4174423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538E23A-B6EF-CAD2-236F-A373D3E2F205}"/>
                </a:ext>
              </a:extLst>
            </p:cNvPr>
            <p:cNvSpPr txBox="1"/>
            <p:nvPr/>
          </p:nvSpPr>
          <p:spPr>
            <a:xfrm>
              <a:off x="6344030" y="3569779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  <a:r>
                <a:rPr lang="en-US" b="1" dirty="0">
                  <a:solidFill>
                    <a:schemeClr val="bg1"/>
                  </a:solidFill>
                </a:rPr>
                <a:t>, Output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B814D57B-F4BB-03C9-F748-368AD994085E}"/>
                </a:ext>
              </a:extLst>
            </p:cNvPr>
            <p:cNvSpPr/>
            <p:nvPr/>
          </p:nvSpPr>
          <p:spPr>
            <a:xfrm>
              <a:off x="8543759" y="3428885"/>
              <a:ext cx="2133600" cy="11594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Training </a:t>
              </a:r>
            </a:p>
            <a:p>
              <a:pPr algn="ctr"/>
              <a:r>
                <a:rPr lang="en-US" dirty="0"/>
                <a:t>Algorithm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77B11827-29E6-8DAE-8429-77F63BCD3A74}"/>
                </a:ext>
              </a:extLst>
            </p:cNvPr>
            <p:cNvSpPr/>
            <p:nvPr/>
          </p:nvSpPr>
          <p:spPr>
            <a:xfrm>
              <a:off x="8077202" y="2211484"/>
              <a:ext cx="2133600" cy="78606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4F664122-55A8-8392-D0AD-A1B3510D9B6E}"/>
                </a:ext>
              </a:extLst>
            </p:cNvPr>
            <p:cNvSpPr/>
            <p:nvPr/>
          </p:nvSpPr>
          <p:spPr>
            <a:xfrm>
              <a:off x="7429394" y="2497476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734ABC0-2C04-5737-9564-5FE215C922A9}"/>
                </a:ext>
              </a:extLst>
            </p:cNvPr>
            <p:cNvSpPr txBox="1"/>
            <p:nvPr/>
          </p:nvSpPr>
          <p:spPr>
            <a:xfrm>
              <a:off x="6423105" y="2497476"/>
              <a:ext cx="1115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  Input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(features)</a:t>
              </a: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E7E5467D-A260-8841-666F-F5794B9C40B8}"/>
                </a:ext>
              </a:extLst>
            </p:cNvPr>
            <p:cNvSpPr/>
            <p:nvPr/>
          </p:nvSpPr>
          <p:spPr>
            <a:xfrm>
              <a:off x="10213222" y="2438602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C4E54F-38C4-F1A7-6141-B6734845C4A8}"/>
                </a:ext>
              </a:extLst>
            </p:cNvPr>
            <p:cNvSpPr txBox="1"/>
            <p:nvPr/>
          </p:nvSpPr>
          <p:spPr>
            <a:xfrm>
              <a:off x="10840830" y="2401096"/>
              <a:ext cx="8851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Output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(labels)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D2F174B-3D5C-8032-8DDA-480CC74226E3}"/>
                </a:ext>
              </a:extLst>
            </p:cNvPr>
            <p:cNvSpPr txBox="1"/>
            <p:nvPr/>
          </p:nvSpPr>
          <p:spPr>
            <a:xfrm>
              <a:off x="6346977" y="4111570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r>
                <a:rPr lang="en-US" b="1" dirty="0">
                  <a:solidFill>
                    <a:schemeClr val="bg1"/>
                  </a:solidFill>
                </a:rPr>
                <a:t>, </a:t>
              </a:r>
              <a:r>
                <a:rPr lang="en-US" b="1" dirty="0" err="1">
                  <a:solidFill>
                    <a:schemeClr val="bg1"/>
                  </a:solidFill>
                </a:rPr>
                <a:t>Output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D2115B8-61CA-D1CF-92E4-343F0064CF7B}"/>
                </a:ext>
              </a:extLst>
            </p:cNvPr>
            <p:cNvSpPr/>
            <p:nvPr/>
          </p:nvSpPr>
          <p:spPr>
            <a:xfrm>
              <a:off x="10613127" y="3825277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147D74B-9FD1-03D8-D788-51C3759CE072}"/>
                </a:ext>
              </a:extLst>
            </p:cNvPr>
            <p:cNvSpPr txBox="1"/>
            <p:nvPr/>
          </p:nvSpPr>
          <p:spPr>
            <a:xfrm>
              <a:off x="11469032" y="3787771"/>
              <a:ext cx="1823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Program / Model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35509EA-2BCD-E552-0CFA-62BA6478A5BE}"/>
                </a:ext>
              </a:extLst>
            </p:cNvPr>
            <p:cNvSpPr txBox="1"/>
            <p:nvPr/>
          </p:nvSpPr>
          <p:spPr>
            <a:xfrm>
              <a:off x="6334875" y="3850038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 . .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33CD6724-7EEF-93B3-7265-0C736AC3A600}"/>
              </a:ext>
            </a:extLst>
          </p:cNvPr>
          <p:cNvCxnSpPr>
            <a:cxnSpLocks/>
          </p:cNvCxnSpPr>
          <p:nvPr/>
        </p:nvCxnSpPr>
        <p:spPr>
          <a:xfrm>
            <a:off x="5801368" y="2340700"/>
            <a:ext cx="6746051" cy="1146307"/>
          </a:xfrm>
          <a:prstGeom prst="bentConnector3">
            <a:avLst>
              <a:gd name="adj1" fmla="val 118011"/>
            </a:avLst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2">
            <a:extLst>
              <a:ext uri="{FF2B5EF4-FFF2-40B4-BE49-F238E27FC236}">
                <a16:creationId xmlns:a16="http://schemas.microsoft.com/office/drawing/2014/main" id="{EEC976E9-D0D3-4152-5ED8-CC003E775032}"/>
              </a:ext>
            </a:extLst>
          </p:cNvPr>
          <p:cNvSpPr/>
          <p:nvPr/>
        </p:nvSpPr>
        <p:spPr>
          <a:xfrm>
            <a:off x="211543" y="1209736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1: Based on Output / label</a:t>
            </a:r>
            <a:endParaRPr 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132A5-8AEB-A9AB-F4B6-2D1A26A4B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2559498-DE39-F5AC-9090-93B0800ED24E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96DCA70-78C2-E8A6-54E9-2397DDCB8E6A}"/>
              </a:ext>
            </a:extLst>
          </p:cNvPr>
          <p:cNvSpPr/>
          <p:nvPr/>
        </p:nvSpPr>
        <p:spPr>
          <a:xfrm>
            <a:off x="7104766" y="4455557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EE2C2D8F-C643-3D94-08AC-D2CEFE6C9D07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ECAF6DDA-9608-1526-4072-A5ACA1219B85}"/>
              </a:ext>
            </a:extLst>
          </p:cNvPr>
          <p:cNvSpPr/>
          <p:nvPr/>
        </p:nvSpPr>
        <p:spPr>
          <a:xfrm>
            <a:off x="1029763" y="5176827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Unsupervised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Labels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11" name="Text 5">
            <a:extLst>
              <a:ext uri="{FF2B5EF4-FFF2-40B4-BE49-F238E27FC236}">
                <a16:creationId xmlns:a16="http://schemas.microsoft.com/office/drawing/2014/main" id="{E72D051D-3907-0E8C-444F-278826AA0A20}"/>
              </a:ext>
            </a:extLst>
          </p:cNvPr>
          <p:cNvSpPr/>
          <p:nvPr/>
        </p:nvSpPr>
        <p:spPr>
          <a:xfrm>
            <a:off x="3172089" y="5536292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Semi-supervised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Labeled + unlabeled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67567E43-E70D-86F5-0656-5D061653BDF0}"/>
              </a:ext>
            </a:extLst>
          </p:cNvPr>
          <p:cNvSpPr/>
          <p:nvPr/>
        </p:nvSpPr>
        <p:spPr>
          <a:xfrm>
            <a:off x="6358763" y="5877437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Active learning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gets labels iteratively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sp>
        <p:nvSpPr>
          <p:cNvPr id="13" name="Text 5">
            <a:extLst>
              <a:ext uri="{FF2B5EF4-FFF2-40B4-BE49-F238E27FC236}">
                <a16:creationId xmlns:a16="http://schemas.microsoft.com/office/drawing/2014/main" id="{959559EE-5D56-BB8F-219E-1A146DA271A2}"/>
              </a:ext>
            </a:extLst>
          </p:cNvPr>
          <p:cNvSpPr/>
          <p:nvPr/>
        </p:nvSpPr>
        <p:spPr>
          <a:xfrm>
            <a:off x="9931681" y="6191838"/>
            <a:ext cx="2875573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Online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Stream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4D24B859-3333-C2B9-8E50-7AC551E92B6C}"/>
              </a:ext>
            </a:extLst>
          </p:cNvPr>
          <p:cNvSpPr/>
          <p:nvPr/>
        </p:nvSpPr>
        <p:spPr>
          <a:xfrm>
            <a:off x="11642532" y="6480205"/>
            <a:ext cx="2987868" cy="861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Supervised</a:t>
            </a:r>
          </a:p>
          <a:p>
            <a:pPr>
              <a:lnSpc>
                <a:spcPts val="2350"/>
              </a:lnSpc>
            </a:pPr>
            <a:r>
              <a:rPr lang="en-US" sz="18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083EBF-F590-D88A-E58F-86B30F66437F}"/>
              </a:ext>
            </a:extLst>
          </p:cNvPr>
          <p:cNvGrpSpPr/>
          <p:nvPr/>
        </p:nvGrpSpPr>
        <p:grpSpPr>
          <a:xfrm>
            <a:off x="5563146" y="1074163"/>
            <a:ext cx="6884550" cy="2416663"/>
            <a:chOff x="6334875" y="2211484"/>
            <a:chExt cx="6957220" cy="2376843"/>
          </a:xfrm>
        </p:grpSpPr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CA6B4F6D-F891-F304-A1A6-F8EFA89CF5D9}"/>
                </a:ext>
              </a:extLst>
            </p:cNvPr>
            <p:cNvSpPr/>
            <p:nvPr/>
          </p:nvSpPr>
          <p:spPr>
            <a:xfrm>
              <a:off x="7961410" y="3621858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01E2F068-171A-CB68-7C48-EA2D7A8ED360}"/>
                </a:ext>
              </a:extLst>
            </p:cNvPr>
            <p:cNvSpPr/>
            <p:nvPr/>
          </p:nvSpPr>
          <p:spPr>
            <a:xfrm>
              <a:off x="7974187" y="4174423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8AFE05-B82A-6E19-0C47-48DF9D7C8E22}"/>
                </a:ext>
              </a:extLst>
            </p:cNvPr>
            <p:cNvSpPr txBox="1"/>
            <p:nvPr/>
          </p:nvSpPr>
          <p:spPr>
            <a:xfrm>
              <a:off x="6344030" y="3569779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  <a:r>
                <a:rPr lang="en-US" b="1" dirty="0">
                  <a:solidFill>
                    <a:schemeClr val="bg1"/>
                  </a:solidFill>
                </a:rPr>
                <a:t>, Output</a:t>
              </a:r>
              <a:r>
                <a:rPr lang="en-US" b="1" baseline="-25000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A34D93F6-F2A0-6FC9-2179-B06FD74C9A20}"/>
                </a:ext>
              </a:extLst>
            </p:cNvPr>
            <p:cNvSpPr/>
            <p:nvPr/>
          </p:nvSpPr>
          <p:spPr>
            <a:xfrm>
              <a:off x="8543759" y="3428885"/>
              <a:ext cx="2133600" cy="115944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Training </a:t>
              </a:r>
            </a:p>
            <a:p>
              <a:pPr algn="ctr"/>
              <a:r>
                <a:rPr lang="en-US" dirty="0"/>
                <a:t>Algorithm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FC79C7F-524B-53CC-4A04-C4AF21650CC6}"/>
                </a:ext>
              </a:extLst>
            </p:cNvPr>
            <p:cNvSpPr/>
            <p:nvPr/>
          </p:nvSpPr>
          <p:spPr>
            <a:xfrm>
              <a:off x="8077202" y="2211484"/>
              <a:ext cx="2133600" cy="786063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Model</a:t>
              </a:r>
            </a:p>
          </p:txBody>
        </p:sp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DCB8BEE3-976C-BFB2-CB4D-0ADF5B514BA3}"/>
                </a:ext>
              </a:extLst>
            </p:cNvPr>
            <p:cNvSpPr/>
            <p:nvPr/>
          </p:nvSpPr>
          <p:spPr>
            <a:xfrm>
              <a:off x="7429394" y="2497476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5533642-BDC1-549A-4926-BC40933F445C}"/>
                </a:ext>
              </a:extLst>
            </p:cNvPr>
            <p:cNvSpPr txBox="1"/>
            <p:nvPr/>
          </p:nvSpPr>
          <p:spPr>
            <a:xfrm>
              <a:off x="6423105" y="2497476"/>
              <a:ext cx="11153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  Input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(features)</a:t>
              </a: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2976D13B-D2CE-8EDD-A41E-00E149B0D860}"/>
                </a:ext>
              </a:extLst>
            </p:cNvPr>
            <p:cNvSpPr/>
            <p:nvPr/>
          </p:nvSpPr>
          <p:spPr>
            <a:xfrm>
              <a:off x="10213222" y="2438602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2FDBC27-2821-4DBD-3BF8-F8D685D7DAE1}"/>
                </a:ext>
              </a:extLst>
            </p:cNvPr>
            <p:cNvSpPr txBox="1"/>
            <p:nvPr/>
          </p:nvSpPr>
          <p:spPr>
            <a:xfrm>
              <a:off x="10840830" y="2401096"/>
              <a:ext cx="8851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Output</a:t>
              </a:r>
            </a:p>
            <a:p>
              <a:r>
                <a:rPr lang="en-US" b="1" dirty="0">
                  <a:solidFill>
                    <a:schemeClr val="bg1"/>
                  </a:solidFill>
                </a:rPr>
                <a:t>(labels)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574DD1D-612D-D269-2648-683A7732312F}"/>
                </a:ext>
              </a:extLst>
            </p:cNvPr>
            <p:cNvSpPr txBox="1"/>
            <p:nvPr/>
          </p:nvSpPr>
          <p:spPr>
            <a:xfrm>
              <a:off x="6346977" y="4111570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Input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r>
                <a:rPr lang="en-US" b="1" dirty="0">
                  <a:solidFill>
                    <a:schemeClr val="bg1"/>
                  </a:solidFill>
                </a:rPr>
                <a:t>, </a:t>
              </a:r>
              <a:r>
                <a:rPr lang="en-US" b="1" dirty="0" err="1">
                  <a:solidFill>
                    <a:schemeClr val="bg1"/>
                  </a:solidFill>
                </a:rPr>
                <a:t>Output</a:t>
              </a:r>
              <a:r>
                <a:rPr lang="en-US" b="1" baseline="-25000" dirty="0" err="1">
                  <a:solidFill>
                    <a:schemeClr val="bg1"/>
                  </a:solidFill>
                </a:rPr>
                <a:t>n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6" name="Right Arrow 25">
              <a:extLst>
                <a:ext uri="{FF2B5EF4-FFF2-40B4-BE49-F238E27FC236}">
                  <a16:creationId xmlns:a16="http://schemas.microsoft.com/office/drawing/2014/main" id="{B115A157-D938-6EE5-2007-18394E375859}"/>
                </a:ext>
              </a:extLst>
            </p:cNvPr>
            <p:cNvSpPr/>
            <p:nvPr/>
          </p:nvSpPr>
          <p:spPr>
            <a:xfrm>
              <a:off x="10613127" y="3825277"/>
              <a:ext cx="609600" cy="33182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DFF567-6AE1-DBF8-6F5A-C341F26A4275}"/>
                </a:ext>
              </a:extLst>
            </p:cNvPr>
            <p:cNvSpPr txBox="1"/>
            <p:nvPr/>
          </p:nvSpPr>
          <p:spPr>
            <a:xfrm>
              <a:off x="11469032" y="3787771"/>
              <a:ext cx="1823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Program / Model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A298BA1-EDFD-DC60-CD19-F81A5867411F}"/>
                </a:ext>
              </a:extLst>
            </p:cNvPr>
            <p:cNvSpPr txBox="1"/>
            <p:nvPr/>
          </p:nvSpPr>
          <p:spPr>
            <a:xfrm>
              <a:off x="6334875" y="3850038"/>
              <a:ext cx="4732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. . .</a:t>
              </a:r>
              <a:endParaRPr lang="en-US" b="1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3CCF1EC1-3FAF-6CA3-6C1B-A69690041CBB}"/>
              </a:ext>
            </a:extLst>
          </p:cNvPr>
          <p:cNvCxnSpPr>
            <a:cxnSpLocks/>
          </p:cNvCxnSpPr>
          <p:nvPr/>
        </p:nvCxnSpPr>
        <p:spPr>
          <a:xfrm rot="16200000" flipV="1">
            <a:off x="5912776" y="3939670"/>
            <a:ext cx="1383857" cy="827968"/>
          </a:xfrm>
          <a:prstGeom prst="bentConnector3">
            <a:avLst>
              <a:gd name="adj1" fmla="val 50000"/>
            </a:avLst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60190F0-F149-0A2E-C8ED-FBC045D85F3F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3EBB4C3B-0E48-6B22-C641-5DFEA4B36B57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31BAE3C2-6ED3-1196-9A17-30E83B7D92A6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20C47BEF-A3C4-4019-C2B7-0392BD7138EB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43C360F4-494D-91CE-501C-FC1DD08DCB3A}"/>
              </a:ext>
            </a:extLst>
          </p:cNvPr>
          <p:cNvSpPr/>
          <p:nvPr/>
        </p:nvSpPr>
        <p:spPr>
          <a:xfrm>
            <a:off x="243445" y="1281531"/>
            <a:ext cx="3529700" cy="405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3832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E6727-786A-822E-B8B1-EF7985C8F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C71C65B-B849-50CD-A853-9A59C0248755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8AC9EB5B-A2F5-0E84-F205-102D794808E6}"/>
              </a:ext>
            </a:extLst>
          </p:cNvPr>
          <p:cNvSpPr/>
          <p:nvPr/>
        </p:nvSpPr>
        <p:spPr>
          <a:xfrm>
            <a:off x="1042678" y="1649220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CE065318-0C36-9893-40BE-E847CB0E62FC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D2ECD0CC-75A6-9DFC-A6B2-2B7FB4D209D9}"/>
              </a:ext>
            </a:extLst>
          </p:cNvPr>
          <p:cNvSpPr/>
          <p:nvPr/>
        </p:nvSpPr>
        <p:spPr>
          <a:xfrm>
            <a:off x="1029763" y="5176827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Unsupervised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Labels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D2D5E5F-6915-AD0E-4924-A3BA37A125E0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45698D15-2592-C59D-D506-ABF1513E2515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4A416466-2F6A-927F-40A8-CB53EBF2190A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1A6F34EC-406E-61AD-5DC6-E6B4FC472214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6" name="Picture 5" descr="A graph with colorful dots&#10;&#10;AI-generated content may be incorrect.">
            <a:extLst>
              <a:ext uri="{FF2B5EF4-FFF2-40B4-BE49-F238E27FC236}">
                <a16:creationId xmlns:a16="http://schemas.microsoft.com/office/drawing/2014/main" id="{EFDFBAED-2D06-03C5-6C9D-CB686867C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391" y="1214939"/>
            <a:ext cx="3731141" cy="373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90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6AE89-5D96-4267-E7BB-E35946649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6A7F2F3-1BE2-E4B6-6820-D0DCF02E0DFC}"/>
              </a:ext>
            </a:extLst>
          </p:cNvPr>
          <p:cNvSpPr/>
          <p:nvPr/>
        </p:nvSpPr>
        <p:spPr>
          <a:xfrm>
            <a:off x="862015" y="547705"/>
            <a:ext cx="3116427" cy="600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Types of ML</a:t>
            </a:r>
            <a:endParaRPr lang="en-US" sz="3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7AF9B6A1-ECDA-139D-F289-1BBECDB02029}"/>
              </a:ext>
            </a:extLst>
          </p:cNvPr>
          <p:cNvSpPr/>
          <p:nvPr/>
        </p:nvSpPr>
        <p:spPr>
          <a:xfrm>
            <a:off x="3674425" y="667898"/>
            <a:ext cx="33249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2: Based on training labels</a:t>
            </a:r>
            <a:endParaRPr lang="en-US" sz="22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092C3113-FD15-B7B2-8CE3-5E3E29942673}"/>
              </a:ext>
            </a:extLst>
          </p:cNvPr>
          <p:cNvSpPr/>
          <p:nvPr/>
        </p:nvSpPr>
        <p:spPr>
          <a:xfrm>
            <a:off x="817364" y="3278267"/>
            <a:ext cx="7597973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8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24B7BAF-6A7A-A82D-64A2-4F5F15EA9AFC}"/>
              </a:ext>
            </a:extLst>
          </p:cNvPr>
          <p:cNvSpPr/>
          <p:nvPr/>
        </p:nvSpPr>
        <p:spPr>
          <a:xfrm>
            <a:off x="1587385" y="5725995"/>
            <a:ext cx="2391057" cy="718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Semi-supervised</a:t>
            </a:r>
          </a:p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Labeled + unlabeled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B19E555-3ED3-3B37-226B-A94A2BE9DABD}"/>
              </a:ext>
            </a:extLst>
          </p:cNvPr>
          <p:cNvCxnSpPr/>
          <p:nvPr/>
        </p:nvCxnSpPr>
        <p:spPr>
          <a:xfrm>
            <a:off x="1283368" y="7341333"/>
            <a:ext cx="11967411" cy="0"/>
          </a:xfrm>
          <a:prstGeom prst="straightConnector1">
            <a:avLst/>
          </a:prstGeom>
          <a:ln w="5715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5">
            <a:extLst>
              <a:ext uri="{FF2B5EF4-FFF2-40B4-BE49-F238E27FC236}">
                <a16:creationId xmlns:a16="http://schemas.microsoft.com/office/drawing/2014/main" id="{A8062D7F-3F5D-18BE-21CE-CFD1622C184A}"/>
              </a:ext>
            </a:extLst>
          </p:cNvPr>
          <p:cNvSpPr/>
          <p:nvPr/>
        </p:nvSpPr>
        <p:spPr>
          <a:xfrm>
            <a:off x="1283368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(</a:t>
            </a: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No Label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4" name="Text 5">
            <a:extLst>
              <a:ext uri="{FF2B5EF4-FFF2-40B4-BE49-F238E27FC236}">
                <a16:creationId xmlns:a16="http://schemas.microsoft.com/office/drawing/2014/main" id="{DC676A4A-BA54-D18C-0B96-FAF9F2B76BB8}"/>
              </a:ext>
            </a:extLst>
          </p:cNvPr>
          <p:cNvSpPr/>
          <p:nvPr/>
        </p:nvSpPr>
        <p:spPr>
          <a:xfrm>
            <a:off x="11778148" y="7609590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Overpass Bold" pitchFamily="34" charset="0"/>
                <a:ea typeface="Overpass Bold" pitchFamily="34" charset="-122"/>
              </a:rPr>
              <a:t> Labeled</a:t>
            </a: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)</a:t>
            </a:r>
            <a:endParaRPr lang="en-US" sz="2400" dirty="0"/>
          </a:p>
        </p:txBody>
      </p:sp>
      <p:sp>
        <p:nvSpPr>
          <p:cNvPr id="35" name="Text 5">
            <a:extLst>
              <a:ext uri="{FF2B5EF4-FFF2-40B4-BE49-F238E27FC236}">
                <a16:creationId xmlns:a16="http://schemas.microsoft.com/office/drawing/2014/main" id="{5D9FEF5B-0113-7CB4-F983-A2574C2EC674}"/>
              </a:ext>
            </a:extLst>
          </p:cNvPr>
          <p:cNvSpPr/>
          <p:nvPr/>
        </p:nvSpPr>
        <p:spPr>
          <a:xfrm>
            <a:off x="5823159" y="7472578"/>
            <a:ext cx="2391057" cy="324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</a:rPr>
              <a:t>Amount of label</a:t>
            </a:r>
            <a:endParaRPr lang="en-US" sz="2400" dirty="0"/>
          </a:p>
        </p:txBody>
      </p:sp>
      <p:pic>
        <p:nvPicPr>
          <p:cNvPr id="7" name="Picture 6" descr="A graph of a line&#10;&#10;AI-generated content may be incorrect.">
            <a:extLst>
              <a:ext uri="{FF2B5EF4-FFF2-40B4-BE49-F238E27FC236}">
                <a16:creationId xmlns:a16="http://schemas.microsoft.com/office/drawing/2014/main" id="{4E2DDEB4-D676-E805-399C-D421A0870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894" y="1962150"/>
            <a:ext cx="58801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79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983</Words>
  <Application>Microsoft Macintosh PowerPoint</Application>
  <PresentationFormat>Custom</PresentationFormat>
  <Paragraphs>257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 Black</vt:lpstr>
      <vt:lpstr>arial</vt:lpstr>
      <vt:lpstr>Arial Black</vt:lpstr>
      <vt:lpstr>inherit</vt:lpstr>
      <vt:lpstr>Overpass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Christodoss, Prasanna Ranjith</cp:lastModifiedBy>
  <cp:revision>56</cp:revision>
  <dcterms:created xsi:type="dcterms:W3CDTF">2025-11-17T00:34:29Z</dcterms:created>
  <dcterms:modified xsi:type="dcterms:W3CDTF">2026-01-04T21:39:19Z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2025-11-17T00:36:20Z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dc2b733b-a224-4576-9839-d0ca720b0032</vt:lpwstr>
  </property>
  <property fmtid="{D5CDD505-2E9C-101B-9397-08002B2CF9AE}" pid="7" name="MSIP_Label_defa4170-0d19-0005-0004-bc88714345d2_ActionId">
    <vt:lpwstr>5c30c6b2-5f4a-415d-8b52-d54eb5cfe5de</vt:lpwstr>
  </property>
  <property fmtid="{D5CDD505-2E9C-101B-9397-08002B2CF9AE}" pid="8" name="MSIP_Label_defa4170-0d19-0005-0004-bc88714345d2_ContentBits">
    <vt:lpwstr>0</vt:lpwstr>
  </property>
  <property fmtid="{D5CDD505-2E9C-101B-9397-08002B2CF9AE}" pid="9" name="MSIP_Label_defa4170-0d19-0005-0004-bc88714345d2_Tag">
    <vt:lpwstr>50, 3, 0, 1</vt:lpwstr>
  </property>
</Properties>
</file>

<file path=docProps/thumbnail.jpeg>
</file>